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457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914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6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70000" y="5141969"/>
            <a:ext cx="21844000" cy="343019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wo jellyfish against a pink background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Two jellyfish touching against a dark blue background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Two jellyfish against a blue background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wo jellyfish touching against a dark blue background"/>
          <p:cNvSpPr/>
          <p:nvPr>
            <p:ph type="pic" idx="21"/>
          </p:nvPr>
        </p:nvSpPr>
        <p:spPr>
          <a:xfrm>
            <a:off x="0" y="-1270000"/>
            <a:ext cx="24384000" cy="1625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wo jellyfish against a blue background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70000" y="3885108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wo jellyfish against a pink background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lide Subtitle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Subtitle"/>
          <p:cNvSpPr txBox="1"/>
          <p:nvPr>
            <p:ph type="body" sz="quarter" idx="21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spcBef>
                <a:spcPts val="0"/>
              </a:spcBef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ey there!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81" sz="12700">
                <a:solidFill>
                  <a:srgbClr val="AA7942"/>
                </a:solidFill>
                <a:latin typeface="Rancho Regular"/>
                <a:ea typeface="Rancho Regular"/>
                <a:cs typeface="Rancho Regular"/>
                <a:sym typeface="Rancho Regular"/>
              </a:defRPr>
            </a:lvl1pPr>
          </a:lstStyle>
          <a:p>
            <a:pPr/>
            <a:r>
              <a:t>Hey there!</a:t>
            </a:r>
          </a:p>
        </p:txBody>
      </p:sp>
      <p:sp>
        <p:nvSpPr>
          <p:cNvPr id="172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Do you like pizza?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A7942"/>
                </a:solidFill>
                <a:latin typeface="Rancho Regular"/>
                <a:ea typeface="Rancho Regular"/>
                <a:cs typeface="Rancho Regular"/>
                <a:sym typeface="Rancho Regular"/>
              </a:defRPr>
            </a:lvl1pPr>
          </a:lstStyle>
          <a:p>
            <a:pPr/>
            <a:r>
              <a:t>Do you like pizza?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It comes with some perky stuf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45200"/>
                </a:solidFill>
              </a:defRPr>
            </a:lvl1pPr>
          </a:lstStyle>
          <a:p>
            <a:pPr/>
            <a:r>
              <a:t>It comes with some perky stuff </a:t>
            </a:r>
          </a:p>
        </p:txBody>
      </p:sp>
      <p:sp>
        <p:nvSpPr>
          <p:cNvPr id="209" name="Yeah, gamification indeed!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solidFill>
                  <a:srgbClr val="AA7942"/>
                </a:solidFill>
              </a:defRPr>
            </a:lvl1pPr>
          </a:lstStyle>
          <a:p>
            <a:pPr/>
            <a:r>
              <a:t>Yeah, gamification indeed!</a:t>
            </a:r>
          </a:p>
        </p:txBody>
      </p:sp>
      <p:sp>
        <p:nvSpPr>
          <p:cNvPr id="210" name="Send more pizza to level 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9000" indent="-889000" defTabSz="2438400">
              <a:buSzPct val="100000"/>
              <a:buAutoNum type="arabicPeriod" startAt="1"/>
              <a:defRPr spc="0" sz="4800">
                <a:solidFill>
                  <a:srgbClr val="945200"/>
                </a:solidFill>
              </a:defRPr>
            </a:pPr>
            <a:r>
              <a:t>Send more pizza to level up</a:t>
            </a:r>
          </a:p>
          <a:p>
            <a:pPr marL="889000" indent="-889000" defTabSz="2438400">
              <a:buSzPct val="100000"/>
              <a:buAutoNum type="arabicPeriod" startAt="1"/>
              <a:defRPr spc="0" sz="4800">
                <a:solidFill>
                  <a:srgbClr val="945200"/>
                </a:solidFill>
              </a:defRPr>
            </a:pPr>
            <a:r>
              <a:t>Unlock unique recipes for more fun</a:t>
            </a:r>
          </a:p>
          <a:p>
            <a:pPr marL="889000" indent="-889000" defTabSz="2438400">
              <a:buSzPct val="100000"/>
              <a:buAutoNum type="arabicPeriod" startAt="1"/>
              <a:defRPr spc="0" sz="4800">
                <a:solidFill>
                  <a:srgbClr val="945200"/>
                </a:solidFill>
              </a:defRPr>
            </a:pPr>
            <a:r>
              <a:t>Climb the ladder in the friendly leaderboard</a:t>
            </a:r>
          </a:p>
          <a:p>
            <a:pPr marL="889000" indent="-889000" defTabSz="2438400">
              <a:buSzPct val="100000"/>
              <a:buAutoNum type="arabicPeriod" startAt="1"/>
              <a:defRPr spc="0" sz="4800">
                <a:solidFill>
                  <a:srgbClr val="945200"/>
                </a:solidFill>
              </a:defRPr>
            </a:pPr>
            <a:r>
              <a:t>Unlock achievements to badge your progress</a:t>
            </a:r>
          </a:p>
          <a:p>
            <a:pPr marL="889000" indent="-889000" defTabSz="2438400">
              <a:buSzPct val="100000"/>
              <a:buAutoNum type="arabicPeriod" startAt="1"/>
              <a:defRPr spc="0" sz="4800">
                <a:solidFill>
                  <a:srgbClr val="945200"/>
                </a:solidFill>
              </a:defRPr>
            </a:pPr>
            <a:r>
              <a:t>And more…</a:t>
            </a:r>
          </a:p>
        </p:txBody>
      </p:sp>
      <p:pic>
        <p:nvPicPr>
          <p:cNvPr id="21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26583" y="1770141"/>
            <a:ext cx="9548436" cy="9548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It's all about the team collabo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1804416">
              <a:lnSpc>
                <a:spcPct val="90000"/>
              </a:lnSpc>
              <a:defRPr spc="-257" sz="8584">
                <a:solidFill>
                  <a:srgbClr val="945200"/>
                </a:solidFill>
              </a:defRPr>
            </a:lvl1pPr>
          </a:lstStyle>
          <a:p>
            <a:pPr/>
            <a:r>
              <a:t>It's all about the team collaboration</a:t>
            </a:r>
          </a:p>
        </p:txBody>
      </p:sp>
      <p:sp>
        <p:nvSpPr>
          <p:cNvPr id="214" name="The secret sauce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 defTabSz="693419">
              <a:defRPr sz="5376">
                <a:solidFill>
                  <a:srgbClr val="AA7942"/>
                </a:solidFill>
              </a:defRPr>
            </a:lvl1pPr>
          </a:lstStyle>
          <a:p>
            <a:pPr/>
            <a:r>
              <a:t>The secret sauce?</a:t>
            </a:r>
          </a:p>
        </p:txBody>
      </p:sp>
      <p:sp>
        <p:nvSpPr>
          <p:cNvPr id="215" name="Teamwork makes the dream work and we're here  to turn those dreams into a pizza-fueled reality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  <a:r>
              <a:t>Teamwork makes the dream work and we're here </a:t>
            </a:r>
            <a:br/>
            <a:r>
              <a:t>to turn those dreams into a pizza-fueled reality!</a:t>
            </a:r>
          </a:p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  <a:r>
              <a:t>Boost morale, celebrate wins, and create a workplace </a:t>
            </a:r>
            <a:br/>
            <a:r>
              <a:t>where everyone gets a slice of the success pie.</a:t>
            </a:r>
          </a:p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  <a:r>
              <a:t>Every click, share, and virtual pizza slice goes a long way. </a:t>
            </a:r>
            <a:br/>
            <a:r>
              <a:t>You're the real MVPs of this pizza party!</a:t>
            </a:r>
          </a:p>
        </p:txBody>
      </p:sp>
      <p:pic>
        <p:nvPicPr>
          <p:cNvPr id="21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50148" y="2104415"/>
            <a:ext cx="9507169" cy="9507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Are you ready for a dem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5200"/>
                </a:solidFill>
              </a:defRPr>
            </a:lvl1pPr>
          </a:lstStyle>
          <a:p>
            <a:pPr/>
            <a:r>
              <a:t>Are you ready for a demo?</a:t>
            </a:r>
          </a:p>
        </p:txBody>
      </p:sp>
      <p:sp>
        <p:nvSpPr>
          <p:cNvPr id="219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solidFill>
                  <a:srgbClr val="AA7942"/>
                </a:solidFill>
              </a:defRPr>
            </a:pPr>
          </a:p>
        </p:txBody>
      </p:sp>
      <p:pic>
        <p:nvPicPr>
          <p:cNvPr id="22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1575" y="2673809"/>
            <a:ext cx="21518221" cy="10414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01-how-to-endorse.png" descr="01-how-to-endor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47" y="-509139"/>
            <a:ext cx="25400094" cy="14280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02-say-thanks-with-pizza.png" descr="02-say-thanks-with-pizz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8364" y="-57578"/>
            <a:ext cx="24600728" cy="13831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03-unlock-new-recipes.png" descr="03-unlock-new-recip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6380" y="-197019"/>
            <a:ext cx="25096760" cy="14110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04-leaderboard.png" descr="04-leaderboar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8741" y="-94178"/>
            <a:ext cx="24730925" cy="13904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logo-transparent.png" descr="logo-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0" y="2413000"/>
            <a:ext cx="8890000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It’s Pizza-Time.app"/>
          <p:cNvSpPr txBox="1"/>
          <p:nvPr/>
        </p:nvSpPr>
        <p:spPr>
          <a:xfrm>
            <a:off x="9361071" y="10809000"/>
            <a:ext cx="6047582" cy="134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spcBef>
                <a:spcPts val="0"/>
              </a:spcBef>
              <a:defRPr sz="8000">
                <a:solidFill>
                  <a:srgbClr val="AA7942"/>
                </a:solidFill>
                <a:latin typeface="Rancho Regular"/>
                <a:ea typeface="Rancho Regular"/>
                <a:cs typeface="Rancho Regular"/>
                <a:sym typeface="Rancho Regular"/>
              </a:defRPr>
            </a:lvl1pPr>
          </a:lstStyle>
          <a:p>
            <a:pPr/>
            <a:r>
              <a:t>It’s Pizza-Time.app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DrawKit Vector Illustration Project Manager (8).svg" descr="DrawKit Vector Illustration Project Manager (8)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19812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How to build up team morale?"/>
          <p:cNvSpPr txBox="1"/>
          <p:nvPr/>
        </p:nvSpPr>
        <p:spPr>
          <a:xfrm>
            <a:off x="7675344" y="10809000"/>
            <a:ext cx="9419036" cy="134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spcBef>
                <a:spcPts val="0"/>
              </a:spcBef>
              <a:defRPr sz="8000">
                <a:solidFill>
                  <a:srgbClr val="AA7942"/>
                </a:solidFill>
                <a:latin typeface="Rancho Regular"/>
                <a:ea typeface="Rancho Regular"/>
                <a:cs typeface="Rancho Regular"/>
                <a:sym typeface="Rancho Regular"/>
              </a:defRPr>
            </a:lvl1pPr>
          </a:lstStyle>
          <a:p>
            <a:pPr/>
            <a:r>
              <a:t>How to build up team morale?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DrawKit Vector Illustration Project Manager (3).svg" descr="DrawKit Vector Illustration Project Manager (3)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19812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How to endorse a colleague?"/>
          <p:cNvSpPr txBox="1"/>
          <p:nvPr/>
        </p:nvSpPr>
        <p:spPr>
          <a:xfrm>
            <a:off x="7967047" y="10809000"/>
            <a:ext cx="8835629" cy="134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spcBef>
                <a:spcPts val="0"/>
              </a:spcBef>
              <a:defRPr sz="8000">
                <a:solidFill>
                  <a:srgbClr val="AA7942"/>
                </a:solidFill>
                <a:latin typeface="Rancho Regular"/>
                <a:ea typeface="Rancho Regular"/>
                <a:cs typeface="Rancho Regular"/>
                <a:sym typeface="Rancho Regular"/>
              </a:defRPr>
            </a:lvl1pPr>
          </a:lstStyle>
          <a:p>
            <a:pPr/>
            <a:r>
              <a:t>How to endorse a colleague?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7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DrawKit Vector Illustration Project Manager (7).svg" descr="DrawKit Vector Illustration Project Manager (7)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600" y="19812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Hmm, how about that?"/>
          <p:cNvSpPr txBox="1"/>
          <p:nvPr/>
        </p:nvSpPr>
        <p:spPr>
          <a:xfrm>
            <a:off x="8821321" y="10809000"/>
            <a:ext cx="7127082" cy="134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spcBef>
                <a:spcPts val="0"/>
              </a:spcBef>
              <a:defRPr sz="8000">
                <a:solidFill>
                  <a:srgbClr val="AA7942"/>
                </a:solidFill>
                <a:latin typeface="Rancho Regular"/>
                <a:ea typeface="Rancho Regular"/>
                <a:cs typeface="Rancho Regular"/>
                <a:sym typeface="Rancho Regular"/>
              </a:defRPr>
            </a:lvl1pPr>
          </a:lstStyle>
          <a:p>
            <a:pPr/>
            <a:r>
              <a:t>Hmm, how about that?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8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logo-transparent.png" descr="logo-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7823" y="2413000"/>
            <a:ext cx="8890001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It’s Pizza Time!"/>
          <p:cNvSpPr txBox="1"/>
          <p:nvPr/>
        </p:nvSpPr>
        <p:spPr>
          <a:xfrm>
            <a:off x="12196426" y="5491066"/>
            <a:ext cx="5415186" cy="1497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spcBef>
                <a:spcPts val="0"/>
              </a:spcBef>
              <a:defRPr sz="9000">
                <a:solidFill>
                  <a:srgbClr val="AA7942"/>
                </a:solidFill>
                <a:latin typeface="Rancho Regular"/>
                <a:ea typeface="Rancho Regular"/>
                <a:cs typeface="Rancho Regular"/>
                <a:sym typeface="Rancho Regular"/>
              </a:defRPr>
            </a:lvl1pPr>
          </a:lstStyle>
          <a:p>
            <a:pPr/>
            <a:r>
              <a:t>It’s Pizza Time!</a:t>
            </a:r>
          </a:p>
        </p:txBody>
      </p:sp>
      <p:sp>
        <p:nvSpPr>
          <p:cNvPr id="186" name="Spreading joy, once slice at a time."/>
          <p:cNvSpPr txBox="1"/>
          <p:nvPr/>
        </p:nvSpPr>
        <p:spPr>
          <a:xfrm>
            <a:off x="12201448" y="6790013"/>
            <a:ext cx="5405141" cy="72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spcBef>
                <a:spcPts val="0"/>
              </a:spcBef>
              <a:defRPr sz="4000">
                <a:solidFill>
                  <a:srgbClr val="AA7942"/>
                </a:solidFill>
                <a:latin typeface="Rancho Regular"/>
                <a:ea typeface="Rancho Regular"/>
                <a:cs typeface="Rancho Regular"/>
                <a:sym typeface="Rancho Regular"/>
              </a:defRPr>
            </a:lvl1pPr>
          </a:lstStyle>
          <a:p>
            <a:pPr/>
            <a:r>
              <a:t>Spreading joy, once slice at a time.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8333 0.000000" origin="layout" pathEditMode="relative">
                                      <p:cBhvr>
                                        <p:cTn id="1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xit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xit" nodeType="after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Class="exit" nodeType="with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7"/>
      <p:bldP build="whole" bldLvl="1" animBg="1" rev="0" advAuto="0" spid="184" grpId="1"/>
      <p:bldP build="whole" bldLvl="1" animBg="1" rev="0" advAuto="0" spid="185" grpId="3"/>
      <p:bldP build="p" bldLvl="5" animBg="1" rev="0" advAuto="0" spid="186" grpId="4"/>
      <p:bldP build="whole" bldLvl="1" animBg="1" rev="0" advAuto="0" spid="184" grpId="5"/>
      <p:bldP build="whole" bldLvl="1" animBg="1" rev="0" advAuto="0" spid="185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izzaTi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45200"/>
                </a:solidFill>
              </a:defRPr>
            </a:lvl1pPr>
          </a:lstStyle>
          <a:p>
            <a:pPr/>
            <a:r>
              <a:t>PizzaTime</a:t>
            </a:r>
          </a:p>
        </p:txBody>
      </p:sp>
      <p:sp>
        <p:nvSpPr>
          <p:cNvPr id="189" name="Spreading joy, one slice at a time! 🍕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 defTabSz="767715">
              <a:defRPr sz="5022">
                <a:solidFill>
                  <a:srgbClr val="AA7942"/>
                </a:solidFill>
              </a:defRPr>
            </a:lvl1pPr>
          </a:lstStyle>
          <a:p>
            <a:pPr/>
            <a:r>
              <a:t>Spreading joy, one slice at a time! 🍕</a:t>
            </a:r>
          </a:p>
        </p:txBody>
      </p:sp>
      <p:sp>
        <p:nvSpPr>
          <p:cNvPr id="190" name="Celebrate your team wins, endorse your  awesome colleagues, and have a blast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  <a:r>
              <a:t>Celebrate your team wins, endorse your </a:t>
            </a:r>
            <a:br/>
            <a:r>
              <a:t>awesome colleagues, and have a blast! </a:t>
            </a:r>
          </a:p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</a:p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  <a:r>
              <a:t>Share virtual pizza slices, boost morale, </a:t>
            </a:r>
            <a:br/>
            <a:r>
              <a:t>and bond with your team like never before. </a:t>
            </a:r>
            <a:br/>
          </a:p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  <a:r>
              <a:t>Join the fun, in three simple steps!</a:t>
            </a:r>
          </a:p>
        </p:txBody>
      </p:sp>
      <p:pic>
        <p:nvPicPr>
          <p:cNvPr id="19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9516" y="1453642"/>
            <a:ext cx="11251360" cy="112513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re virtual pizz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45200"/>
                </a:solidFill>
              </a:defRPr>
            </a:lvl1pPr>
          </a:lstStyle>
          <a:p>
            <a:pPr/>
            <a:r>
              <a:t>Share virtual pizza</a:t>
            </a:r>
          </a:p>
        </p:txBody>
      </p:sp>
      <p:sp>
        <p:nvSpPr>
          <p:cNvPr id="194" name="It’s simple as a pie!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solidFill>
                  <a:srgbClr val="AA7942"/>
                </a:solidFill>
              </a:defRPr>
            </a:lvl1pPr>
          </a:lstStyle>
          <a:p>
            <a:pPr/>
            <a:r>
              <a:t>It’s simple as a pie!</a:t>
            </a:r>
          </a:p>
        </p:txBody>
      </p:sp>
      <p:sp>
        <p:nvSpPr>
          <p:cNvPr id="195" name="Mention the @PizzaTime b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9000" indent="-889000" defTabSz="2438400">
              <a:buSzPct val="100000"/>
              <a:buAutoNum type="arabicPeriod" startAt="1"/>
              <a:defRPr spc="0" sz="4800">
                <a:solidFill>
                  <a:srgbClr val="945200"/>
                </a:solidFill>
              </a:defRPr>
            </a:pPr>
            <a:r>
              <a:t>Mention the </a:t>
            </a:r>
            <a:r>
              <a:rPr b="1"/>
              <a:t>@PizzaTime</a:t>
            </a:r>
            <a:r>
              <a:t> bot</a:t>
            </a:r>
          </a:p>
          <a:p>
            <a:pPr marL="889000" indent="-889000" defTabSz="2438400">
              <a:buSzPct val="100000"/>
              <a:buAutoNum type="arabicPeriod" startAt="1"/>
              <a:defRPr spc="0" sz="4800">
                <a:solidFill>
                  <a:srgbClr val="945200"/>
                </a:solidFill>
              </a:defRPr>
            </a:pPr>
            <a:r>
              <a:t>Tag your colleague </a:t>
            </a:r>
            <a:r>
              <a:rPr b="1"/>
              <a:t>@JohnDoe</a:t>
            </a:r>
            <a:endParaRPr b="1"/>
          </a:p>
          <a:p>
            <a:pPr marL="889000" indent="-889000" defTabSz="2438400">
              <a:buSzPct val="100000"/>
              <a:buAutoNum type="arabicPeriod" startAt="1"/>
              <a:defRPr spc="0" sz="4800">
                <a:solidFill>
                  <a:srgbClr val="945200"/>
                </a:solidFill>
              </a:defRPr>
            </a:pPr>
            <a:r>
              <a:t>Type a heartfelt message</a:t>
            </a:r>
          </a:p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</a:p>
          <a:p>
            <a:pPr defTabSz="2438400">
              <a:defRPr spc="0" sz="4800">
                <a:solidFill>
                  <a:srgbClr val="945200"/>
                </a:solidFill>
              </a:defRPr>
            </a:pPr>
            <a:r>
              <a:t>PS: And don’t forget to add a 🍕 emoji!</a:t>
            </a:r>
          </a:p>
        </p:txBody>
      </p:sp>
      <p:pic>
        <p:nvPicPr>
          <p:cNvPr id="19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1131" y="1253721"/>
            <a:ext cx="10336529" cy="10336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Yeah, simple as that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5200"/>
                </a:solidFill>
              </a:defRPr>
            </a:lvl1pPr>
          </a:lstStyle>
          <a:p>
            <a:pPr/>
            <a:r>
              <a:t>Yeah, simple as that!</a:t>
            </a:r>
          </a:p>
        </p:txBody>
      </p:sp>
      <p:sp>
        <p:nvSpPr>
          <p:cNvPr id="199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</a:p>
        </p:txBody>
      </p:sp>
      <p:sp>
        <p:nvSpPr>
          <p:cNvPr id="200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438400">
              <a:defRPr spc="0" sz="4800"/>
            </a:pPr>
          </a:p>
        </p:txBody>
      </p:sp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2088" y="2831878"/>
            <a:ext cx="13143493" cy="10354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D2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 pizza a d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45200"/>
                </a:solidFill>
              </a:defRPr>
            </a:lvl1pPr>
          </a:lstStyle>
          <a:p>
            <a:pPr/>
            <a:r>
              <a:t>A pizza a day</a:t>
            </a:r>
          </a:p>
        </p:txBody>
      </p:sp>
      <p:sp>
        <p:nvSpPr>
          <p:cNvPr id="204" name="makes it fun along the way!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>
                <a:solidFill>
                  <a:srgbClr val="AA7942"/>
                </a:solidFill>
              </a:defRPr>
            </a:lvl1pPr>
          </a:lstStyle>
          <a:p>
            <a:pPr/>
            <a:r>
              <a:t>makes it fun along the way!</a:t>
            </a:r>
          </a:p>
        </p:txBody>
      </p:sp>
      <p:sp>
        <p:nvSpPr>
          <p:cNvPr id="205" name="you have new pizza every d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  <a:r>
              <a:t>you have new pizza every day</a:t>
            </a:r>
          </a:p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  <a:r>
              <a:t>6 delicious slices to share with your colleagues</a:t>
            </a:r>
          </a:p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  <a:r>
              <a:t>share your appreciation in a unique manner</a:t>
            </a:r>
          </a:p>
          <a:p>
            <a:pPr marL="558800" indent="-558800" defTabSz="2438400">
              <a:buClr>
                <a:srgbClr val="000000"/>
              </a:buClr>
              <a:buSzPct val="100000"/>
              <a:buChar char="•"/>
              <a:defRPr spc="0" sz="4800">
                <a:solidFill>
                  <a:srgbClr val="945200"/>
                </a:solidFill>
              </a:defRPr>
            </a:pPr>
          </a:p>
          <a:p>
            <a:pPr defTabSz="2438400">
              <a:defRPr spc="0" sz="4800">
                <a:solidFill>
                  <a:srgbClr val="945200"/>
                </a:solidFill>
              </a:defRPr>
            </a:pPr>
            <a:r>
              <a:t>And don’t forget to have fun!</a:t>
            </a:r>
          </a:p>
        </p:txBody>
      </p:sp>
      <p:pic>
        <p:nvPicPr>
          <p:cNvPr id="20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60516" y="2355170"/>
            <a:ext cx="8432801" cy="843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